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144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CC37D1-41F9-4CE8-95A9-56ACA32A0D61}" v="1" dt="2025-03-17T07:19:25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098" y="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MIZU Yumi" userId="d04256aa-0c40-4479-a9ab-bde79ba15eb4" providerId="ADAL" clId="{2BCC37D1-41F9-4CE8-95A9-56ACA32A0D61}"/>
    <pc:docChg chg="modSld">
      <pc:chgData name="SHIMIZU Yumi" userId="d04256aa-0c40-4479-a9ab-bde79ba15eb4" providerId="ADAL" clId="{2BCC37D1-41F9-4CE8-95A9-56ACA32A0D61}" dt="2025-03-17T07:19:57.851" v="84" actId="20577"/>
      <pc:docMkLst>
        <pc:docMk/>
      </pc:docMkLst>
      <pc:sldChg chg="modSp mod">
        <pc:chgData name="SHIMIZU Yumi" userId="d04256aa-0c40-4479-a9ab-bde79ba15eb4" providerId="ADAL" clId="{2BCC37D1-41F9-4CE8-95A9-56ACA32A0D61}" dt="2025-03-17T07:19:57.851" v="84" actId="20577"/>
        <pc:sldMkLst>
          <pc:docMk/>
          <pc:sldMk cId="0" sldId="256"/>
        </pc:sldMkLst>
        <pc:spChg chg="mod">
          <ac:chgData name="SHIMIZU Yumi" userId="d04256aa-0c40-4479-a9ab-bde79ba15eb4" providerId="ADAL" clId="{2BCC37D1-41F9-4CE8-95A9-56ACA32A0D61}" dt="2025-03-17T07:19:57.851" v="84" actId="20577"/>
          <ac:spMkLst>
            <pc:docMk/>
            <pc:sldMk cId="0" sldId="256"/>
            <ac:spMk id="4102" creationId="{51400C24-F15C-80BE-CF47-F1536334299D}"/>
          </ac:spMkLst>
        </pc:spChg>
        <pc:spChg chg="mod">
          <ac:chgData name="SHIMIZU Yumi" userId="d04256aa-0c40-4479-a9ab-bde79ba15eb4" providerId="ADAL" clId="{2BCC37D1-41F9-4CE8-95A9-56ACA32A0D61}" dt="2025-03-17T07:19:19.579" v="73" actId="404"/>
          <ac:spMkLst>
            <pc:docMk/>
            <pc:sldMk cId="0" sldId="256"/>
            <ac:spMk id="4154" creationId="{5648B973-89D7-E752-D22F-C5FD85F74C80}"/>
          </ac:spMkLst>
        </pc:spChg>
        <pc:picChg chg="mod">
          <ac:chgData name="SHIMIZU Yumi" userId="d04256aa-0c40-4479-a9ab-bde79ba15eb4" providerId="ADAL" clId="{2BCC37D1-41F9-4CE8-95A9-56ACA32A0D61}" dt="2025-03-17T07:19:25.888" v="74" actId="1076"/>
          <ac:picMkLst>
            <pc:docMk/>
            <pc:sldMk cId="0" sldId="256"/>
            <ac:picMk id="4144" creationId="{9477A5E0-481A-4D06-0AE7-F7ABA33FB99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460C5D-4E15-547C-BD5B-19A99D8D0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21F0AEF-C071-1529-EC03-674DA1234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CC937A-8913-B560-36AC-16E2390F8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66E235-CDCA-7953-1881-743A1F766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A4848D-EC31-7240-1434-D4B1296A1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1F110-54A6-49D7-BC04-9A61C6F1A90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950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5449D-CA55-9F36-E4FD-3AFF35119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3A5C74-8344-ADCB-F26E-F1E3DAC92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69CCB1-8ECE-7F65-89FB-9CBB9C826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982F82-E854-B29D-43D4-2BAD13108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BD888A-D0E6-6532-BB75-53BF188F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9B961-F35B-4B04-B448-15BE47E19F3F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88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C4B5CB-D2E2-3B60-F7CB-A4BD38BCF1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248FC8-4EA7-F9A2-2E3C-FFCC2CEC0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25F2C3-1B52-E914-D688-D6100B44B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A8FEAA-B424-9F40-61D2-9C3AF33A3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B1B96C-EA35-4B4C-D857-D2FF56BB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B014A-5EE9-4A84-9F53-0A2AABDAF32B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090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5572A5-EB03-F627-0E7B-B7E49387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ACEDE1-D951-ACBD-42BA-9DA0BF4AE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5F31B8-97BE-4595-CAC3-E59D9829C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C4C0DF-78B2-7FC5-E1D5-CCE58268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079848-FA31-B6F2-12D3-89396509E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E140-5D96-424C-AFE2-4F779FE2495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576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72D396-76FA-720B-A5B0-321FF8864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66BEC0-C0AA-14A5-6003-C46FECB45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6E93C9-D962-9E9C-41F7-ACC47E072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376965-B0EC-1E97-B70D-82C2F03A1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3CD759-3CA7-6BA9-F1A5-E79B68D0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F9017-FFD0-4A5C-8B51-D0800BA2D97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953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C0588F-F234-2B55-F417-36C756121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86EDD8-96D9-4F93-87CC-D53981721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D8F4BFB-302B-DE93-F91E-5BFDBC424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859735-BA79-8F38-6FA4-8B2A1872A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53BFAC-32FA-9F59-5231-877E10D80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9283EC-45D9-45E9-DEE9-D6EB07C3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2262F-AC1B-4458-9CDD-EC7642C7B83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8654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8D1939-5551-26AF-CAFD-8731FDD13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A515E3-CD17-31DA-10B7-61FCE7803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889F3F-7594-DBE7-20C0-E941C087B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20C219E-5134-EEA4-4747-3366185B88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A9EAE44-C75A-40D5-4CA6-3B72A1CC2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C9C9675-AC7D-46EF-DD15-23D99F7B5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6721979-4B3E-8B8B-2429-760133D2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2E8D3A4-AA3F-81FD-72C3-5AD7E3FB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CF7DA-25E8-4109-A7EC-F8A29855F7E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862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F8BE5F-9D48-CC78-CC3E-869A30D13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BA32250-4400-2E99-BD93-33628FF93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999A998-9687-3D79-A64D-8A4C22820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10FD3B-6BD8-ACAA-B061-BF0EBA3C4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50A9C-D91B-40D2-A176-08C4A5A947D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209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3A7A222-0F67-EF0C-53E9-99B38B1C0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E1BCDE3-2519-691A-4373-9FC25E937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7CE892-2015-A451-B953-307E177E0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AB3F8-10E1-4F52-8DE8-4C089221D9F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197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6D4F45-7477-7275-177D-AC766ECF3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1EFD5A-BD3D-C889-8244-C05151CFD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BC57D0-6891-1B09-A9DF-B414B0777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502EB5-B5F1-ACB8-16C2-48F7DE0F1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DE7270-D3DF-DF53-D5EC-E34C48747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881299-FD30-234C-ECF5-1D3D55A32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0FFAF-44F7-4D56-B423-E09D135EAAF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50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4407DE-8D64-C4C4-825D-FF7AD64B3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658705C-3C62-CA1B-428B-391754C83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1A9E0E-06CE-26CA-4554-88AF8AA60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FFAF28-316F-59E4-FF66-DA6617A1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A744FD-0DF9-4B7E-C14B-B96F121D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9A008F-E3B8-613B-5D43-7E3EE214B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F2C17-AF84-4EE7-99F7-A998364C60D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169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343CC03-432B-90B1-DA8A-D31C4CF48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BA1095-4783-A185-BF51-2B1D7A8E4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2A7A99F-91E6-6A12-9627-487B7A2EF8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04A6364-AAEB-BEDA-0ABB-F7C5552B5C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0A24075-B45B-B4E9-827B-5880F81507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496C32FF-F066-4BF0-9DF4-9BC645A7934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5" name="Rectangle 59">
            <a:extLst>
              <a:ext uri="{FF2B5EF4-FFF2-40B4-BE49-F238E27FC236}">
                <a16:creationId xmlns:a16="http://schemas.microsoft.com/office/drawing/2014/main" id="{29CE18BA-F06F-8CE4-6577-FF2BF0CD7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2555875"/>
            <a:ext cx="2889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54" name="AutoShape 58">
            <a:extLst>
              <a:ext uri="{FF2B5EF4-FFF2-40B4-BE49-F238E27FC236}">
                <a16:creationId xmlns:a16="http://schemas.microsoft.com/office/drawing/2014/main" id="{5648B973-89D7-E752-D22F-C5FD85F74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8313"/>
            <a:ext cx="6858000" cy="1655762"/>
          </a:xfrm>
          <a:prstGeom prst="wedgeRoundRectCallout">
            <a:avLst>
              <a:gd name="adj1" fmla="val 15856"/>
              <a:gd name="adj2" fmla="val 57287"/>
              <a:gd name="adj3" fmla="val 16667"/>
            </a:avLst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ja-JP" altLang="en-US" sz="1200" dirty="0"/>
              <a:t>　</a:t>
            </a:r>
            <a:r>
              <a:rPr lang="ja-JP" altLang="en-US" sz="1100" dirty="0"/>
              <a:t>消防署：「</a:t>
            </a:r>
            <a:r>
              <a:rPr lang="en-US" altLang="ja-JP" sz="1100" dirty="0"/>
              <a:t>119</a:t>
            </a:r>
            <a:r>
              <a:rPr lang="ja-JP" altLang="en-US" sz="1100" dirty="0"/>
              <a:t>番です。火事ですか？救急ですか？」</a:t>
            </a:r>
          </a:p>
          <a:p>
            <a:r>
              <a:rPr lang="ja-JP" altLang="en-US" sz="1100" dirty="0"/>
              <a:t>　　　火事なら「</a:t>
            </a:r>
            <a:r>
              <a:rPr lang="ja-JP" altLang="en-US" sz="1100" dirty="0">
                <a:solidFill>
                  <a:srgbClr val="FF3300"/>
                </a:solidFill>
              </a:rPr>
              <a:t>火事です（ケガ人も出ています）</a:t>
            </a:r>
            <a:r>
              <a:rPr lang="ja-JP" altLang="en-US" sz="1100" dirty="0"/>
              <a:t>」 、救急なら「</a:t>
            </a:r>
            <a:r>
              <a:rPr lang="ja-JP" altLang="en-US" sz="1100" dirty="0">
                <a:solidFill>
                  <a:srgbClr val="FF3300"/>
                </a:solidFill>
              </a:rPr>
              <a:t>救急です</a:t>
            </a:r>
            <a:r>
              <a:rPr lang="ja-JP" altLang="en-US" sz="1100" dirty="0"/>
              <a:t>」</a:t>
            </a:r>
          </a:p>
          <a:p>
            <a:r>
              <a:rPr lang="ja-JP" altLang="en-US" sz="1100" dirty="0"/>
              <a:t>　消防署：「場所はどこですか？」</a:t>
            </a:r>
          </a:p>
          <a:p>
            <a:r>
              <a:rPr lang="ja-JP" altLang="en-US" sz="1100" dirty="0"/>
              <a:t>　　　「</a:t>
            </a:r>
            <a:r>
              <a:rPr lang="ja-JP" altLang="en-US" sz="1100" dirty="0">
                <a:solidFill>
                  <a:srgbClr val="FF3300"/>
                </a:solidFill>
              </a:rPr>
              <a:t>さいたま市桜区下大久保</a:t>
            </a:r>
            <a:r>
              <a:rPr lang="en-US" altLang="ja-JP" sz="1100" dirty="0">
                <a:solidFill>
                  <a:srgbClr val="FF3300"/>
                </a:solidFill>
              </a:rPr>
              <a:t>255</a:t>
            </a:r>
            <a:r>
              <a:rPr lang="ja-JP" altLang="en-US" sz="1100" dirty="0">
                <a:solidFill>
                  <a:srgbClr val="FF3300"/>
                </a:solidFill>
              </a:rPr>
              <a:t>、〇（棟番号：アルファベット＋番号）番の埼玉大学（　　）学部（　　　　　　）学科（　　　　）棟（　　）階です。私の名前は（　　　　　　　　　　　）です。携帯電話の番号は（　　　　　　　　　　　　　　　　）です</a:t>
            </a:r>
            <a:r>
              <a:rPr lang="ja-JP" altLang="en-US" sz="1100" dirty="0"/>
              <a:t>」</a:t>
            </a:r>
          </a:p>
          <a:p>
            <a:r>
              <a:rPr lang="ja-JP" altLang="en-US" sz="1100" dirty="0"/>
              <a:t>　　　消防署：「現場の状況は？」</a:t>
            </a:r>
          </a:p>
          <a:p>
            <a:r>
              <a:rPr lang="ja-JP" altLang="en-US" sz="1100" dirty="0"/>
              <a:t>　　　火事なら「</a:t>
            </a:r>
            <a:r>
              <a:rPr lang="ja-JP" altLang="en-US" sz="1100" dirty="0">
                <a:solidFill>
                  <a:srgbClr val="FF3300"/>
                </a:solidFill>
              </a:rPr>
              <a:t>何が燃えているのか、どんな勢いで燃えているのか</a:t>
            </a:r>
            <a:r>
              <a:rPr lang="ja-JP" altLang="en-US" sz="1100" dirty="0"/>
              <a:t>」</a:t>
            </a:r>
          </a:p>
          <a:p>
            <a:r>
              <a:rPr lang="ja-JP" altLang="en-US" sz="1100" dirty="0"/>
              <a:t>　　　救急なら「</a:t>
            </a:r>
            <a:r>
              <a:rPr lang="ja-JP" altLang="en-US" sz="1100" dirty="0">
                <a:solidFill>
                  <a:srgbClr val="FF3300"/>
                </a:solidFill>
              </a:rPr>
              <a:t>病気なのかケガなのか、なぜそのような状態になったのか</a:t>
            </a:r>
            <a:r>
              <a:rPr lang="ja-JP" altLang="en-US" sz="1100" dirty="0"/>
              <a:t>」</a:t>
            </a:r>
          </a:p>
        </p:txBody>
      </p:sp>
      <p:pic>
        <p:nvPicPr>
          <p:cNvPr id="4151" name="Picture 55">
            <a:extLst>
              <a:ext uri="{FF2B5EF4-FFF2-40B4-BE49-F238E27FC236}">
                <a16:creationId xmlns:a16="http://schemas.microsoft.com/office/drawing/2014/main" id="{ED988DAF-5C84-C0DD-6E5D-687DE242F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025" y="539750"/>
            <a:ext cx="503238" cy="50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Text Box 5">
            <a:extLst>
              <a:ext uri="{FF2B5EF4-FFF2-40B4-BE49-F238E27FC236}">
                <a16:creationId xmlns:a16="http://schemas.microsoft.com/office/drawing/2014/main" id="{E17C2FC0-E155-808A-BBE7-75ACD4271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150" y="-36513"/>
            <a:ext cx="5329238" cy="63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ts val="200"/>
              </a:spcBef>
            </a:pPr>
            <a:r>
              <a:rPr lang="ja-JP" altLang="en-US"/>
              <a:t>火事・地震・救急等　緊急時マニュアル</a:t>
            </a:r>
          </a:p>
          <a:p>
            <a:pPr algn="ctr">
              <a:spcBef>
                <a:spcPts val="200"/>
              </a:spcBef>
            </a:pPr>
            <a:endParaRPr lang="en-US" altLang="ja-JP" sz="1000"/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51400C24-F15C-80BE-CF47-F15363342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99525"/>
            <a:ext cx="6858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000" dirty="0"/>
              <a:t>埼玉大学理工学研究科安全衛生委員会　</a:t>
            </a:r>
            <a:r>
              <a:rPr lang="en-US" altLang="ja-JP" sz="1000"/>
              <a:t>2025.3</a:t>
            </a:r>
            <a:endParaRPr lang="en-US" altLang="ja-JP" sz="1000" dirty="0"/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E3D993F9-DC06-7A63-92C6-C8766FF0D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2300288"/>
            <a:ext cx="165735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lnSpc>
                <a:spcPts val="1000"/>
              </a:lnSpc>
              <a:spcBef>
                <a:spcPct val="50000"/>
              </a:spcBef>
            </a:pPr>
            <a:r>
              <a:rPr lang="ja-JP" altLang="en-US" sz="1400"/>
              <a:t>第一発見者</a:t>
            </a:r>
          </a:p>
          <a:p>
            <a:pPr algn="ctr">
              <a:lnSpc>
                <a:spcPts val="1000"/>
              </a:lnSpc>
              <a:spcBef>
                <a:spcPct val="50000"/>
              </a:spcBef>
            </a:pPr>
            <a:r>
              <a:rPr lang="en-US" altLang="ja-JP" sz="1200" b="1">
                <a:solidFill>
                  <a:srgbClr val="FF3300"/>
                </a:solidFill>
              </a:rPr>
              <a:t>←</a:t>
            </a:r>
            <a:r>
              <a:rPr lang="ja-JP" altLang="en-US" sz="1200" b="1">
                <a:solidFill>
                  <a:srgbClr val="FF3300"/>
                </a:solidFill>
              </a:rPr>
              <a:t>２ヶ所に連絡</a:t>
            </a:r>
            <a:r>
              <a:rPr lang="en-US" altLang="ja-JP" sz="1200" b="1">
                <a:solidFill>
                  <a:srgbClr val="FF3300"/>
                </a:solidFill>
              </a:rPr>
              <a:t>→</a:t>
            </a:r>
            <a:endParaRPr lang="ja-JP" altLang="en-US" sz="1400">
              <a:solidFill>
                <a:srgbClr val="FF3300"/>
              </a:solidFill>
            </a:endParaRP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83123935-B391-A275-E80F-7AA3C5269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63" y="5238750"/>
            <a:ext cx="3213100" cy="701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lnSpc>
                <a:spcPts val="1200"/>
              </a:lnSpc>
              <a:spcBef>
                <a:spcPct val="30000"/>
              </a:spcBef>
            </a:pPr>
            <a:r>
              <a:rPr lang="en-US" altLang="ja-JP" sz="1400" dirty="0"/>
              <a:t>PG</a:t>
            </a:r>
            <a:r>
              <a:rPr lang="ja-JP" altLang="en-US" sz="1400" dirty="0"/>
              <a:t>長（学科長）</a:t>
            </a:r>
          </a:p>
          <a:p>
            <a:pPr>
              <a:lnSpc>
                <a:spcPts val="1200"/>
              </a:lnSpc>
              <a:spcBef>
                <a:spcPct val="30000"/>
              </a:spcBef>
            </a:pPr>
            <a:r>
              <a:rPr lang="ja-JP" altLang="en-US" sz="1400" dirty="0">
                <a:latin typeface="ＭＳ Ｐゴシック" panose="020B0600070205080204" pitchFamily="50" charset="-128"/>
              </a:rPr>
              <a:t>    氏名　　　 内線　　　       外線</a:t>
            </a:r>
          </a:p>
          <a:p>
            <a:pPr>
              <a:lnSpc>
                <a:spcPts val="1200"/>
              </a:lnSpc>
              <a:spcBef>
                <a:spcPct val="30000"/>
              </a:spcBef>
            </a:pPr>
            <a:r>
              <a:rPr lang="en-US" altLang="ja-JP" sz="1400" dirty="0">
                <a:latin typeface="ＭＳ Ｐゴシック" panose="020B0600070205080204" pitchFamily="50" charset="-128"/>
              </a:rPr>
              <a:t>(            ) (           ) (    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　                  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05787AD9-F32B-425B-10F6-6A45ED29A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238750"/>
            <a:ext cx="3213100" cy="11334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lnSpc>
                <a:spcPts val="1200"/>
              </a:lnSpc>
              <a:spcBef>
                <a:spcPct val="30000"/>
              </a:spcBef>
            </a:pPr>
            <a:r>
              <a:rPr lang="ja-JP" altLang="en-US" sz="1400">
                <a:latin typeface="ＭＳ Ｐゴシック" panose="020B0600070205080204" pitchFamily="50" charset="-128"/>
              </a:rPr>
              <a:t>指導教員・緊急連絡教員</a:t>
            </a:r>
          </a:p>
          <a:p>
            <a:pPr>
              <a:lnSpc>
                <a:spcPts val="1200"/>
              </a:lnSpc>
              <a:spcBef>
                <a:spcPct val="30000"/>
              </a:spcBef>
            </a:pPr>
            <a:r>
              <a:rPr lang="ja-JP" altLang="en-US" sz="1400">
                <a:latin typeface="ＭＳ Ｐゴシック" panose="020B0600070205080204" pitchFamily="50" charset="-128"/>
              </a:rPr>
              <a:t>     連絡先　　　　　　　　　番号</a:t>
            </a:r>
            <a:endParaRPr lang="en-US" altLang="ja-JP" sz="1400">
              <a:latin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  <a:spcBef>
                <a:spcPct val="30000"/>
              </a:spcBef>
            </a:pPr>
            <a:r>
              <a:rPr lang="en-US" altLang="ja-JP" sz="1400">
                <a:latin typeface="ＭＳ Ｐゴシック" panose="020B0600070205080204" pitchFamily="50" charset="-128"/>
              </a:rPr>
              <a:t>(                  ) (                                )</a:t>
            </a:r>
          </a:p>
          <a:p>
            <a:pPr>
              <a:lnSpc>
                <a:spcPts val="1200"/>
              </a:lnSpc>
              <a:spcBef>
                <a:spcPct val="30000"/>
              </a:spcBef>
            </a:pPr>
            <a:r>
              <a:rPr lang="en-US" altLang="ja-JP" sz="1400">
                <a:latin typeface="ＭＳ Ｐゴシック" panose="020B0600070205080204" pitchFamily="50" charset="-128"/>
              </a:rPr>
              <a:t>(                  ) (                                )</a:t>
            </a:r>
          </a:p>
          <a:p>
            <a:pPr>
              <a:lnSpc>
                <a:spcPts val="1200"/>
              </a:lnSpc>
              <a:spcBef>
                <a:spcPct val="30000"/>
              </a:spcBef>
            </a:pPr>
            <a:r>
              <a:rPr lang="en-US" altLang="ja-JP" sz="1400">
                <a:latin typeface="ＭＳ Ｐゴシック" panose="020B0600070205080204" pitchFamily="50" charset="-128"/>
              </a:rPr>
              <a:t>(                  ) (            </a:t>
            </a:r>
            <a:r>
              <a:rPr lang="ja-JP" altLang="en-US" sz="1400">
                <a:latin typeface="ＭＳ Ｐゴシック" panose="020B0600070205080204" pitchFamily="50" charset="-128"/>
              </a:rPr>
              <a:t>　                  </a:t>
            </a:r>
            <a:r>
              <a:rPr lang="en-US" altLang="ja-JP" sz="1400"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4112" name="Text Box 16">
            <a:extLst>
              <a:ext uri="{FF2B5EF4-FFF2-40B4-BE49-F238E27FC236}">
                <a16:creationId xmlns:a16="http://schemas.microsoft.com/office/drawing/2014/main" id="{94D0266B-E843-A9B3-556C-67D763BD9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3" y="4672266"/>
            <a:ext cx="3016247" cy="46621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pPr algn="ctr">
              <a:lnSpc>
                <a:spcPts val="1200"/>
              </a:lnSpc>
              <a:spcBef>
                <a:spcPct val="30000"/>
              </a:spcBef>
            </a:pPr>
            <a:r>
              <a:rPr lang="ja-JP" altLang="en-US" sz="1400" dirty="0"/>
              <a:t>正門守衛所</a:t>
            </a:r>
          </a:p>
          <a:p>
            <a:pPr algn="ctr">
              <a:lnSpc>
                <a:spcPts val="1200"/>
              </a:lnSpc>
              <a:spcBef>
                <a:spcPct val="30000"/>
              </a:spcBef>
            </a:pPr>
            <a:r>
              <a:rPr lang="ja-JP" altLang="en-US" sz="1400" dirty="0"/>
              <a:t>内線：</a:t>
            </a:r>
            <a:r>
              <a:rPr lang="en-US" altLang="ja-JP" sz="1400" dirty="0"/>
              <a:t>712401,  </a:t>
            </a:r>
            <a:r>
              <a:rPr lang="ja-JP" altLang="en-US" sz="1400" dirty="0"/>
              <a:t>外線：</a:t>
            </a:r>
            <a:r>
              <a:rPr lang="en-US" altLang="ja-JP" sz="1400" dirty="0"/>
              <a:t>048-858-3006</a:t>
            </a:r>
          </a:p>
        </p:txBody>
      </p:sp>
      <p:sp>
        <p:nvSpPr>
          <p:cNvPr id="4113" name="Text Box 17">
            <a:extLst>
              <a:ext uri="{FF2B5EF4-FFF2-40B4-BE49-F238E27FC236}">
                <a16:creationId xmlns:a16="http://schemas.microsoft.com/office/drawing/2014/main" id="{55EFB554-B091-FD66-6638-9CA54FDB6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3" y="3679825"/>
            <a:ext cx="5761037" cy="9175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lnSpc>
                <a:spcPts val="1200"/>
              </a:lnSpc>
              <a:spcBef>
                <a:spcPct val="30000"/>
              </a:spcBef>
            </a:pPr>
            <a:r>
              <a:rPr lang="ja-JP" altLang="en-US" sz="1400" dirty="0"/>
              <a:t>理学部係　　　　　                     　　　　　　　理工研係</a:t>
            </a:r>
          </a:p>
          <a:p>
            <a:pPr algn="ctr">
              <a:lnSpc>
                <a:spcPts val="1200"/>
              </a:lnSpc>
              <a:spcBef>
                <a:spcPct val="30000"/>
              </a:spcBef>
            </a:pPr>
            <a:r>
              <a:rPr lang="ja-JP" altLang="en-US" sz="1400" dirty="0"/>
              <a:t>内線：</a:t>
            </a:r>
            <a:r>
              <a:rPr lang="en-US" altLang="ja-JP" sz="1400" dirty="0"/>
              <a:t>723312,  </a:t>
            </a:r>
            <a:r>
              <a:rPr lang="ja-JP" altLang="en-US" sz="1400" dirty="0"/>
              <a:t>外線：</a:t>
            </a:r>
            <a:r>
              <a:rPr lang="en-US" altLang="ja-JP" sz="1400" dirty="0"/>
              <a:t>048-858-3345</a:t>
            </a:r>
            <a:r>
              <a:rPr lang="ja-JP" altLang="en-US" sz="1400" dirty="0"/>
              <a:t>　  　　内線：</a:t>
            </a:r>
            <a:r>
              <a:rPr lang="en-US" altLang="ja-JP" sz="1400" dirty="0"/>
              <a:t>723313, </a:t>
            </a:r>
            <a:r>
              <a:rPr lang="ja-JP" altLang="en-US" sz="1400" dirty="0"/>
              <a:t>外線：</a:t>
            </a:r>
            <a:r>
              <a:rPr lang="en-US" altLang="ja-JP" sz="1400" dirty="0"/>
              <a:t>048-858-3951</a:t>
            </a:r>
          </a:p>
          <a:p>
            <a:pPr>
              <a:lnSpc>
                <a:spcPts val="1200"/>
              </a:lnSpc>
              <a:spcBef>
                <a:spcPct val="30000"/>
              </a:spcBef>
            </a:pPr>
            <a:r>
              <a:rPr lang="ja-JP" altLang="en-US" sz="1400" dirty="0"/>
              <a:t>　　　　　　　  工学部係</a:t>
            </a:r>
            <a:endParaRPr lang="en-US" altLang="ja-JP" sz="1400" dirty="0"/>
          </a:p>
          <a:p>
            <a:pPr>
              <a:lnSpc>
                <a:spcPts val="1200"/>
              </a:lnSpc>
              <a:spcBef>
                <a:spcPct val="30000"/>
              </a:spcBef>
            </a:pPr>
            <a:r>
              <a:rPr lang="ja-JP" altLang="en-US" sz="1400" dirty="0"/>
              <a:t>内線：</a:t>
            </a:r>
            <a:r>
              <a:rPr lang="en-US" altLang="ja-JP" sz="1400" dirty="0"/>
              <a:t>723311,  </a:t>
            </a:r>
            <a:r>
              <a:rPr lang="ja-JP" altLang="en-US" sz="1400" dirty="0"/>
              <a:t>外線：</a:t>
            </a:r>
            <a:r>
              <a:rPr lang="en-US" altLang="ja-JP" sz="1400" dirty="0"/>
              <a:t>048-858-3429</a:t>
            </a:r>
          </a:p>
        </p:txBody>
      </p:sp>
      <p:sp>
        <p:nvSpPr>
          <p:cNvPr id="4115" name="Text Box 19">
            <a:extLst>
              <a:ext uri="{FF2B5EF4-FFF2-40B4-BE49-F238E27FC236}">
                <a16:creationId xmlns:a16="http://schemas.microsoft.com/office/drawing/2014/main" id="{20D2B2D8-43D6-7D19-0EC6-BC1C46A92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1163" y="2295525"/>
            <a:ext cx="2376487" cy="4762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lnSpc>
                <a:spcPts val="1200"/>
              </a:lnSpc>
              <a:spcBef>
                <a:spcPct val="25000"/>
              </a:spcBef>
            </a:pPr>
            <a:r>
              <a:rPr lang="ja-JP" altLang="en-US" sz="1400" dirty="0"/>
              <a:t>消防署</a:t>
            </a:r>
          </a:p>
          <a:p>
            <a:pPr>
              <a:lnSpc>
                <a:spcPts val="1200"/>
              </a:lnSpc>
              <a:spcBef>
                <a:spcPct val="25000"/>
              </a:spcBef>
            </a:pPr>
            <a:r>
              <a:rPr lang="ja-JP" altLang="en-US" sz="1400" dirty="0"/>
              <a:t>内線：</a:t>
            </a:r>
            <a:r>
              <a:rPr lang="en-US" altLang="ja-JP" sz="1400" dirty="0"/>
              <a:t>0-119 </a:t>
            </a:r>
            <a:r>
              <a:rPr lang="ja-JP" altLang="en-US" sz="1400" dirty="0"/>
              <a:t>外線</a:t>
            </a:r>
            <a:r>
              <a:rPr lang="en-US" altLang="ja-JP" sz="1400" dirty="0"/>
              <a:t>(</a:t>
            </a:r>
            <a:r>
              <a:rPr lang="ja-JP" altLang="en-US" sz="1400" dirty="0"/>
              <a:t>携帯</a:t>
            </a:r>
            <a:r>
              <a:rPr lang="en-US" altLang="ja-JP" sz="1400" dirty="0"/>
              <a:t>)</a:t>
            </a:r>
            <a:r>
              <a:rPr lang="ja-JP" altLang="en-US" sz="1400" dirty="0"/>
              <a:t>：</a:t>
            </a:r>
            <a:r>
              <a:rPr lang="en-US" altLang="ja-JP" sz="1400" dirty="0"/>
              <a:t>119</a:t>
            </a:r>
          </a:p>
        </p:txBody>
      </p:sp>
      <p:sp>
        <p:nvSpPr>
          <p:cNvPr id="4118" name="Text Box 22">
            <a:extLst>
              <a:ext uri="{FF2B5EF4-FFF2-40B4-BE49-F238E27FC236}">
                <a16:creationId xmlns:a16="http://schemas.microsoft.com/office/drawing/2014/main" id="{4FA68CB7-3280-96E1-3EDD-C97CE7EFB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1163" y="2881313"/>
            <a:ext cx="2376487" cy="6826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ctr">
              <a:lnSpc>
                <a:spcPts val="1200"/>
              </a:lnSpc>
              <a:spcBef>
                <a:spcPct val="25000"/>
              </a:spcBef>
            </a:pPr>
            <a:r>
              <a:rPr lang="ja-JP" altLang="en-US" sz="1400" dirty="0"/>
              <a:t>保健センター</a:t>
            </a:r>
          </a:p>
          <a:p>
            <a:pPr algn="ctr">
              <a:lnSpc>
                <a:spcPts val="1200"/>
              </a:lnSpc>
              <a:spcBef>
                <a:spcPct val="25000"/>
              </a:spcBef>
            </a:pPr>
            <a:r>
              <a:rPr lang="ja-JP" altLang="en-US" sz="1400" dirty="0"/>
              <a:t>内線：</a:t>
            </a:r>
            <a:r>
              <a:rPr lang="en-US" altLang="ja-JP" sz="1400" dirty="0"/>
              <a:t>734237,</a:t>
            </a:r>
          </a:p>
          <a:p>
            <a:pPr algn="ctr">
              <a:lnSpc>
                <a:spcPts val="1200"/>
              </a:lnSpc>
              <a:spcBef>
                <a:spcPct val="25000"/>
              </a:spcBef>
            </a:pPr>
            <a:r>
              <a:rPr lang="en-US" altLang="ja-JP" sz="1400" dirty="0"/>
              <a:t>  </a:t>
            </a:r>
            <a:r>
              <a:rPr lang="ja-JP" altLang="en-US" sz="1400" dirty="0"/>
              <a:t>外線：</a:t>
            </a:r>
            <a:r>
              <a:rPr lang="en-US" altLang="ja-JP" sz="1400" dirty="0"/>
              <a:t>048-854-5356</a:t>
            </a:r>
            <a:endParaRPr lang="ja-JP" altLang="en-US" sz="1400" dirty="0"/>
          </a:p>
        </p:txBody>
      </p:sp>
      <p:sp>
        <p:nvSpPr>
          <p:cNvPr id="4119" name="AutoShape 23">
            <a:extLst>
              <a:ext uri="{FF2B5EF4-FFF2-40B4-BE49-F238E27FC236}">
                <a16:creationId xmlns:a16="http://schemas.microsoft.com/office/drawing/2014/main" id="{379F9AAA-3C70-9FEC-A891-020311083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00338"/>
            <a:ext cx="2997200" cy="1008062"/>
          </a:xfrm>
          <a:prstGeom prst="irregularSeal1">
            <a:avLst/>
          </a:prstGeom>
          <a:pattFill prst="pct30">
            <a:fgClr>
              <a:schemeClr val="folHlink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44368171-391F-3062-1257-A3A8DA0B5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3" y="2987675"/>
            <a:ext cx="216058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ts val="1200"/>
              </a:lnSpc>
              <a:spcBef>
                <a:spcPct val="30000"/>
              </a:spcBef>
            </a:pPr>
            <a:r>
              <a:rPr lang="ja-JP" alt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大声で周囲に知らせる</a:t>
            </a:r>
          </a:p>
          <a:p>
            <a:pPr algn="ctr">
              <a:lnSpc>
                <a:spcPts val="1200"/>
              </a:lnSpc>
              <a:spcBef>
                <a:spcPct val="30000"/>
              </a:spcBef>
            </a:pPr>
            <a:r>
              <a:rPr lang="ja-JP" alt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とくに教員</a:t>
            </a:r>
          </a:p>
        </p:txBody>
      </p:sp>
      <p:cxnSp>
        <p:nvCxnSpPr>
          <p:cNvPr id="4122" name="AutoShape 26">
            <a:extLst>
              <a:ext uri="{FF2B5EF4-FFF2-40B4-BE49-F238E27FC236}">
                <a16:creationId xmlns:a16="http://schemas.microsoft.com/office/drawing/2014/main" id="{65583740-FA2D-E9F8-B01F-DC30292D4573}"/>
              </a:ext>
            </a:extLst>
          </p:cNvPr>
          <p:cNvCxnSpPr>
            <a:cxnSpLocks noChangeShapeType="1"/>
            <a:stCxn id="4104" idx="3"/>
            <a:endCxn id="4115" idx="1"/>
          </p:cNvCxnSpPr>
          <p:nvPr/>
        </p:nvCxnSpPr>
        <p:spPr bwMode="auto">
          <a:xfrm>
            <a:off x="1785938" y="2532063"/>
            <a:ext cx="2422525" cy="158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3" name="Text Box 27">
            <a:extLst>
              <a:ext uri="{FF2B5EF4-FFF2-40B4-BE49-F238E27FC236}">
                <a16:creationId xmlns:a16="http://schemas.microsoft.com/office/drawing/2014/main" id="{C4636441-5B20-3CC6-D03F-55D23D6A5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2206625"/>
            <a:ext cx="2592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/>
              <a:t>救急車・消防車の要請</a:t>
            </a:r>
          </a:p>
        </p:txBody>
      </p:sp>
      <p:cxnSp>
        <p:nvCxnSpPr>
          <p:cNvPr id="4125" name="AutoShape 29">
            <a:extLst>
              <a:ext uri="{FF2B5EF4-FFF2-40B4-BE49-F238E27FC236}">
                <a16:creationId xmlns:a16="http://schemas.microsoft.com/office/drawing/2014/main" id="{C142F352-3E60-DF7F-C469-BD9D17ADBBA4}"/>
              </a:ext>
            </a:extLst>
          </p:cNvPr>
          <p:cNvCxnSpPr>
            <a:cxnSpLocks noChangeShapeType="1"/>
            <a:stCxn id="4104" idx="3"/>
            <a:endCxn id="4118" idx="1"/>
          </p:cNvCxnSpPr>
          <p:nvPr/>
        </p:nvCxnSpPr>
        <p:spPr bwMode="auto">
          <a:xfrm>
            <a:off x="1785938" y="2532063"/>
            <a:ext cx="2422525" cy="690562"/>
          </a:xfrm>
          <a:prstGeom prst="bent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6" name="Text Box 30">
            <a:extLst>
              <a:ext uri="{FF2B5EF4-FFF2-40B4-BE49-F238E27FC236}">
                <a16:creationId xmlns:a16="http://schemas.microsoft.com/office/drawing/2014/main" id="{60531C37-FC03-B053-32D9-F739D0D71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7200" y="2867025"/>
            <a:ext cx="1368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600"/>
              <a:t>軽度の負傷</a:t>
            </a:r>
          </a:p>
        </p:txBody>
      </p:sp>
      <p:cxnSp>
        <p:nvCxnSpPr>
          <p:cNvPr id="4130" name="AutoShape 34">
            <a:extLst>
              <a:ext uri="{FF2B5EF4-FFF2-40B4-BE49-F238E27FC236}">
                <a16:creationId xmlns:a16="http://schemas.microsoft.com/office/drawing/2014/main" id="{CBA404AA-8351-DCC7-AEF3-400464D5E99E}"/>
              </a:ext>
            </a:extLst>
          </p:cNvPr>
          <p:cNvCxnSpPr>
            <a:cxnSpLocks noChangeShapeType="1"/>
            <a:stCxn id="4155" idx="2"/>
            <a:endCxn id="4113" idx="1"/>
          </p:cNvCxnSpPr>
          <p:nvPr/>
        </p:nvCxnSpPr>
        <p:spPr bwMode="auto">
          <a:xfrm rot="16200000" flipH="1">
            <a:off x="-177006" y="3137694"/>
            <a:ext cx="1366838" cy="635000"/>
          </a:xfrm>
          <a:prstGeom prst="bentConnector2">
            <a:avLst/>
          </a:prstGeom>
          <a:noFill/>
          <a:ln w="22225">
            <a:solidFill>
              <a:schemeClr val="tx1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4" name="Text Box 38">
            <a:extLst>
              <a:ext uri="{FF2B5EF4-FFF2-40B4-BE49-F238E27FC236}">
                <a16:creationId xmlns:a16="http://schemas.microsoft.com/office/drawing/2014/main" id="{C82A3A99-A209-7707-6081-237F18690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3779838"/>
            <a:ext cx="692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/>
              <a:t>平日</a:t>
            </a:r>
          </a:p>
        </p:txBody>
      </p:sp>
      <p:sp>
        <p:nvSpPr>
          <p:cNvPr id="4136" name="Text Box 40">
            <a:extLst>
              <a:ext uri="{FF2B5EF4-FFF2-40B4-BE49-F238E27FC236}">
                <a16:creationId xmlns:a16="http://schemas.microsoft.com/office/drawing/2014/main" id="{37CD6777-8644-2E15-4A29-00C28C487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4787900"/>
            <a:ext cx="1863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/>
              <a:t>休日・土曜・夜間</a:t>
            </a:r>
          </a:p>
        </p:txBody>
      </p:sp>
      <p:cxnSp>
        <p:nvCxnSpPr>
          <p:cNvPr id="4137" name="AutoShape 41">
            <a:extLst>
              <a:ext uri="{FF2B5EF4-FFF2-40B4-BE49-F238E27FC236}">
                <a16:creationId xmlns:a16="http://schemas.microsoft.com/office/drawing/2014/main" id="{561D7166-77A4-D990-C922-181F7DABB8D9}"/>
              </a:ext>
            </a:extLst>
          </p:cNvPr>
          <p:cNvCxnSpPr>
            <a:cxnSpLocks noChangeShapeType="1"/>
            <a:stCxn id="4155" idx="2"/>
          </p:cNvCxnSpPr>
          <p:nvPr/>
        </p:nvCxnSpPr>
        <p:spPr bwMode="auto">
          <a:xfrm rot="16200000" flipH="1">
            <a:off x="765176" y="2195512"/>
            <a:ext cx="2232027" cy="3384552"/>
          </a:xfrm>
          <a:prstGeom prst="bentConnector2">
            <a:avLst/>
          </a:prstGeom>
          <a:noFill/>
          <a:ln w="22225">
            <a:solidFill>
              <a:schemeClr val="tx1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8" name="Text Box 42">
            <a:extLst>
              <a:ext uri="{FF2B5EF4-FFF2-40B4-BE49-F238E27FC236}">
                <a16:creationId xmlns:a16="http://schemas.microsoft.com/office/drawing/2014/main" id="{D8BB3C8D-037A-C8FF-24EF-30EB077D9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464300"/>
            <a:ext cx="3311525" cy="1997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ja-JP" altLang="en-US" sz="1400" dirty="0"/>
              <a:t>火事の時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ja-JP" altLang="en-US" sz="1400" dirty="0">
                <a:solidFill>
                  <a:srgbClr val="FF3300"/>
                </a:solidFill>
              </a:rPr>
              <a:t>身が危険ならば逃げる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en-US" altLang="ja-JP" sz="1400" dirty="0"/>
              <a:t>→</a:t>
            </a:r>
            <a:r>
              <a:rPr lang="ja-JP" altLang="en-US" sz="1400" dirty="0"/>
              <a:t>周囲に</a:t>
            </a:r>
            <a:r>
              <a:rPr lang="ja-JP" altLang="en-US" sz="1400" dirty="0">
                <a:solidFill>
                  <a:srgbClr val="FF3300"/>
                </a:solidFill>
              </a:rPr>
              <a:t>「火事だ」</a:t>
            </a:r>
            <a:r>
              <a:rPr lang="ja-JP" altLang="en-US" sz="1400" dirty="0"/>
              <a:t>と叫ぶ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en-US" altLang="ja-JP" sz="1400" dirty="0"/>
              <a:t>→</a:t>
            </a:r>
            <a:r>
              <a:rPr lang="ja-JP" altLang="en-US" sz="1400" dirty="0"/>
              <a:t>避難路に沿って逃げる（もしくは救助袋、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ja-JP" altLang="en-US" sz="1400" dirty="0"/>
              <a:t>  避難昇降機で降りる）</a:t>
            </a:r>
            <a:r>
              <a:rPr lang="ja-JP" altLang="en-US" sz="1400" dirty="0">
                <a:solidFill>
                  <a:srgbClr val="FF3300"/>
                </a:solidFill>
              </a:rPr>
              <a:t>エレベーターは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ja-JP" altLang="en-US" sz="1400" dirty="0">
                <a:solidFill>
                  <a:srgbClr val="FF3300"/>
                </a:solidFill>
              </a:rPr>
              <a:t>  使わない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en-US" altLang="ja-JP" sz="1400" dirty="0"/>
              <a:t>→</a:t>
            </a:r>
            <a:r>
              <a:rPr lang="ja-JP" altLang="en-US" sz="1400" dirty="0"/>
              <a:t>廊下の火災報知器を作動させる、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en-US" altLang="ja-JP" sz="1400" dirty="0"/>
              <a:t>   119</a:t>
            </a:r>
            <a:r>
              <a:rPr lang="ja-JP" altLang="en-US" sz="1400" dirty="0"/>
              <a:t>へ連絡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en-US" altLang="ja-JP" sz="1400" dirty="0"/>
              <a:t>→</a:t>
            </a:r>
            <a:r>
              <a:rPr lang="ja-JP" altLang="en-US" sz="1400" dirty="0">
                <a:solidFill>
                  <a:srgbClr val="FF3300"/>
                </a:solidFill>
              </a:rPr>
              <a:t>消火活動は一人で行わない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en-US" altLang="ja-JP" sz="1400" dirty="0"/>
              <a:t>→</a:t>
            </a:r>
            <a:r>
              <a:rPr lang="ja-JP" altLang="en-US" sz="1400" dirty="0"/>
              <a:t>炎が天井に到達したら諦めて避難</a:t>
            </a:r>
          </a:p>
        </p:txBody>
      </p:sp>
      <p:sp>
        <p:nvSpPr>
          <p:cNvPr id="4140" name="Text Box 44">
            <a:extLst>
              <a:ext uri="{FF2B5EF4-FFF2-40B4-BE49-F238E27FC236}">
                <a16:creationId xmlns:a16="http://schemas.microsoft.com/office/drawing/2014/main" id="{C1DB2640-3DD3-4FED-4931-0B69B9DA5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" y="8610600"/>
            <a:ext cx="6597650" cy="2825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ja-JP" altLang="en-US" sz="1400"/>
              <a:t>まず、深呼吸     　落ち着いて行動しましょう</a:t>
            </a:r>
          </a:p>
        </p:txBody>
      </p:sp>
      <p:sp>
        <p:nvSpPr>
          <p:cNvPr id="4142" name="Text Box 46">
            <a:extLst>
              <a:ext uri="{FF2B5EF4-FFF2-40B4-BE49-F238E27FC236}">
                <a16:creationId xmlns:a16="http://schemas.microsoft.com/office/drawing/2014/main" id="{9BEE40D0-D71C-4B05-909C-F967D0360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00" y="6462713"/>
            <a:ext cx="3357563" cy="1997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ja-JP" altLang="en-US" sz="1400"/>
              <a:t>地震の時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ja-JP" altLang="en-US" sz="1400"/>
              <a:t>机などの丈夫な家具の下にもぐる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en-US" altLang="ja-JP" sz="1400"/>
              <a:t>→</a:t>
            </a:r>
            <a:r>
              <a:rPr lang="ja-JP" altLang="en-US" sz="1400"/>
              <a:t>激しい揺れが収まったら余震に注意し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ja-JP" altLang="en-US" sz="1400"/>
              <a:t>   周囲の人同士、</a:t>
            </a:r>
            <a:r>
              <a:rPr lang="ja-JP" altLang="en-US" sz="1400">
                <a:solidFill>
                  <a:srgbClr val="FF3300"/>
                </a:solidFill>
              </a:rPr>
              <a:t>声を掛け合う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ja-JP" altLang="en-US" sz="1400"/>
              <a:t>  </a:t>
            </a:r>
            <a:r>
              <a:rPr lang="ja-JP" altLang="en-US" sz="1400">
                <a:solidFill>
                  <a:srgbClr val="FF3300"/>
                </a:solidFill>
              </a:rPr>
              <a:t>電気系統異常、ガス漏れがないか点検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en-US" altLang="ja-JP" sz="1400"/>
              <a:t>→</a:t>
            </a:r>
            <a:r>
              <a:rPr lang="ja-JP" altLang="en-US" sz="1400"/>
              <a:t>避難路に沿って逃げる（もしくは救助袋、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ja-JP" altLang="en-US" sz="1400"/>
              <a:t>  避難昇降機で降りる）</a:t>
            </a:r>
            <a:r>
              <a:rPr lang="ja-JP" altLang="en-US" sz="1400">
                <a:solidFill>
                  <a:srgbClr val="FF3300"/>
                </a:solidFill>
              </a:rPr>
              <a:t>エレベーターは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ja-JP" altLang="en-US" sz="1400">
                <a:solidFill>
                  <a:srgbClr val="FF3300"/>
                </a:solidFill>
              </a:rPr>
              <a:t>  使わない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en-US" altLang="ja-JP" sz="1400"/>
              <a:t>→</a:t>
            </a:r>
            <a:r>
              <a:rPr lang="ja-JP" altLang="en-US" sz="1400"/>
              <a:t>火災が発生したら火事の要領に従う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endParaRPr lang="ja-JP" altLang="en-US" sz="1400"/>
          </a:p>
        </p:txBody>
      </p:sp>
      <p:pic>
        <p:nvPicPr>
          <p:cNvPr id="4145" name="Picture 49">
            <a:extLst>
              <a:ext uri="{FF2B5EF4-FFF2-40B4-BE49-F238E27FC236}">
                <a16:creationId xmlns:a16="http://schemas.microsoft.com/office/drawing/2014/main" id="{9D422417-8D46-9B39-F804-271C7307733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400" y="3205163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6" name="Picture 50">
            <a:extLst>
              <a:ext uri="{FF2B5EF4-FFF2-40B4-BE49-F238E27FC236}">
                <a16:creationId xmlns:a16="http://schemas.microsoft.com/office/drawing/2014/main" id="{3D400BFE-5C60-D305-BB8E-A66F5560D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2136775"/>
            <a:ext cx="287337" cy="28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7" name="Picture 51">
            <a:extLst>
              <a:ext uri="{FF2B5EF4-FFF2-40B4-BE49-F238E27FC236}">
                <a16:creationId xmlns:a16="http://schemas.microsoft.com/office/drawing/2014/main" id="{0EA9AC04-CBA0-A71D-70FE-DF641FFB82B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200" y="6610350"/>
            <a:ext cx="322263" cy="32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8" name="Picture 52">
            <a:extLst>
              <a:ext uri="{FF2B5EF4-FFF2-40B4-BE49-F238E27FC236}">
                <a16:creationId xmlns:a16="http://schemas.microsoft.com/office/drawing/2014/main" id="{81D0D9AB-577B-11F3-F099-8908164EC7A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63" y="8134350"/>
            <a:ext cx="360362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9" name="Picture 53">
            <a:extLst>
              <a:ext uri="{FF2B5EF4-FFF2-40B4-BE49-F238E27FC236}">
                <a16:creationId xmlns:a16="http://schemas.microsoft.com/office/drawing/2014/main" id="{2DE4EEDF-044B-71A4-2762-802CD6091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225" y="2916238"/>
            <a:ext cx="4318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50" name="Picture 54">
            <a:extLst>
              <a:ext uri="{FF2B5EF4-FFF2-40B4-BE49-F238E27FC236}">
                <a16:creationId xmlns:a16="http://schemas.microsoft.com/office/drawing/2014/main" id="{67B5E6B3-B30E-CEE2-DA86-C6FD1CD00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288" y="6516688"/>
            <a:ext cx="360362" cy="36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52" name="Picture 56">
            <a:extLst>
              <a:ext uri="{FF2B5EF4-FFF2-40B4-BE49-F238E27FC236}">
                <a16:creationId xmlns:a16="http://schemas.microsoft.com/office/drawing/2014/main" id="{07BF2B7C-FF39-C44C-E11E-6FEE9DAF7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638" y="7907338"/>
            <a:ext cx="288925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4" name="Picture 48">
            <a:extLst>
              <a:ext uri="{FF2B5EF4-FFF2-40B4-BE49-F238E27FC236}">
                <a16:creationId xmlns:a16="http://schemas.microsoft.com/office/drawing/2014/main" id="{9477A5E0-481A-4D06-0AE7-F7ABA33FB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830436"/>
            <a:ext cx="360363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</p:pic>
      <p:sp>
        <p:nvSpPr>
          <p:cNvPr id="4156" name="Rectangle 60">
            <a:extLst>
              <a:ext uri="{FF2B5EF4-FFF2-40B4-BE49-F238E27FC236}">
                <a16:creationId xmlns:a16="http://schemas.microsoft.com/office/drawing/2014/main" id="{37E0D097-17BF-0DA9-480C-B8352F21E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800" y="5003800"/>
            <a:ext cx="215900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AA383C77077F44E9DF2CE08043798E9" ma:contentTypeVersion="13" ma:contentTypeDescription="新しいドキュメントを作成します。" ma:contentTypeScope="" ma:versionID="ee59f6b03236d379a323ff31d2264c2d">
  <xsd:schema xmlns:xsd="http://www.w3.org/2001/XMLSchema" xmlns:xs="http://www.w3.org/2001/XMLSchema" xmlns:p="http://schemas.microsoft.com/office/2006/metadata/properties" xmlns:ns2="7128259e-5fc9-4f77-bcc4-d7eb4fe5f1d4" xmlns:ns3="e21547be-c586-4217-a354-81b27c713703" targetNamespace="http://schemas.microsoft.com/office/2006/metadata/properties" ma:root="true" ma:fieldsID="aae0fbed173e9705dc1bd82340d0a15d" ns2:_="" ns3:_="">
    <xsd:import namespace="7128259e-5fc9-4f77-bcc4-d7eb4fe5f1d4"/>
    <xsd:import namespace="e21547be-c586-4217-a354-81b27c713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28259e-5fc9-4f77-bcc4-d7eb4fe5f1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1547be-c586-4217-a354-81b27c713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C82536-33A5-4C84-9324-885586C72A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9969E6-6D8E-4313-98D7-CF16BAC97BDE}">
  <ds:schemaRefs>
    <ds:schemaRef ds:uri="http://schemas.openxmlformats.org/package/2006/metadata/core-properties"/>
    <ds:schemaRef ds:uri="7128259e-5fc9-4f77-bcc4-d7eb4fe5f1d4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e21547be-c586-4217-a354-81b27c713703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61534E7-CB58-441C-A214-E30267F408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28259e-5fc9-4f77-bcc4-d7eb4fe5f1d4"/>
    <ds:schemaRef ds:uri="e21547be-c586-4217-a354-81b27c7137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442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SHIMIZU Yumi</cp:lastModifiedBy>
  <cp:revision>25</cp:revision>
  <dcterms:created xsi:type="dcterms:W3CDTF">1601-01-01T00:00:00Z</dcterms:created>
  <dcterms:modified xsi:type="dcterms:W3CDTF">2025-03-17T07:20:02Z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0x0101006AA383C77077F44E9DF2CE08043798E9</vt:lpwstr>
  </property>
</Properties>
</file>